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C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080760"/>
            <a:ext cx="12191695" cy="777240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Isosceles Triangle 4"/>
          <p:cNvSpPr/>
          <p:nvPr/>
        </p:nvSpPr>
        <p:spPr>
          <a:xfrm>
            <a:off x="6217920" y="2057400"/>
            <a:ext cx="5212080" cy="2743200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Isosceles Triangle 5"/>
          <p:cNvSpPr/>
          <p:nvPr/>
        </p:nvSpPr>
        <p:spPr>
          <a:xfrm>
            <a:off x="8094268" y="2249424"/>
            <a:ext cx="1459382" cy="768096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806440" y="4389120"/>
            <a:ext cx="603504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478524" y="4471416"/>
            <a:ext cx="4690872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69264" y="822960"/>
            <a:ext cx="1051560" cy="1051560"/>
          </a:xfrm>
          <a:prstGeom prst="ellipse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3232" y="1965960"/>
            <a:ext cx="6217920" cy="6400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600" b="1">
                <a:solidFill>
                  <a:srgbClr val="FFFFFF"/>
                </a:solidFill>
                <a:latin typeface="Hiragino Sans"/>
              </a:rPr>
              <a:t>御殿場 道の駅プロジェクト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8" y="2670048"/>
            <a:ext cx="5577840" cy="6858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800" b="0">
                <a:solidFill>
                  <a:srgbClr val="B8DEEB"/>
                </a:solidFill>
                <a:latin typeface="Hiragino Sans"/>
              </a:rPr>
              <a:t>富士山麓のゲートウェイを、地域回遊・学び・実証の拠点へ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6384" y="3703320"/>
            <a:ext cx="3657600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E5A33E"/>
                </a:solidFill>
                <a:latin typeface="Hiragino Sans"/>
              </a:rPr>
              <a:t>Concept Planning Deck / Draft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6384" y="4069080"/>
            <a:ext cx="4754880" cy="56692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F8FBFC"/>
                </a:solidFill>
                <a:latin typeface="Hiragino Sans"/>
              </a:rPr>
              <a:t>連携先名は慶應義塾関係の団体を除き非開示
年度収益は数値未設定の前提で整理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実装ロードマップ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構想を、調査・小規模実証・運営設計・本格展開に分ける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10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1248" y="1737360"/>
            <a:ext cx="1078992" cy="411480"/>
          </a:xfrm>
          <a:prstGeom prst="round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96112" y="1837944"/>
            <a:ext cx="950976" cy="14630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Phase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48840" y="1783080"/>
            <a:ext cx="160020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文脈整理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75887" y="1801368"/>
            <a:ext cx="612648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候補地、交通動線、来訪者像、規制条件、既存計画を整理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41248" y="2578608"/>
            <a:ext cx="1078992" cy="411480"/>
          </a:xfrm>
          <a:prstGeom prst="round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96112" y="2679192"/>
            <a:ext cx="950976" cy="14630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Phase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840" y="2624328"/>
            <a:ext cx="160020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仮説展示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75887" y="2642616"/>
            <a:ext cx="612648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富士山麓テーマ、AIサイネージ、地域回遊案内の試作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41248" y="3419856"/>
            <a:ext cx="1078992" cy="411480"/>
          </a:xfrm>
          <a:prstGeom prst="round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96112" y="3520440"/>
            <a:ext cx="950976" cy="14630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Phase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48840" y="3465576"/>
            <a:ext cx="160020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小規模実証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75887" y="3483864"/>
            <a:ext cx="612648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週末企画、展示、回遊促進、来訪者反応の取得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41248" y="4261104"/>
            <a:ext cx="1078992" cy="411480"/>
          </a:xfrm>
          <a:prstGeom prst="round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112" y="4361688"/>
            <a:ext cx="950976" cy="14630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Phase 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48840" y="4306824"/>
            <a:ext cx="160020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運営設計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75887" y="4325112"/>
            <a:ext cx="612648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売場、イベント、協力体制、費用負担、契約条件の整理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41248" y="5102352"/>
            <a:ext cx="1078992" cy="411480"/>
          </a:xfrm>
          <a:prstGeom prst="round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96112" y="5202936"/>
            <a:ext cx="950976" cy="14630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Phase 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48840" y="5148072"/>
            <a:ext cx="160020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本格展開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75887" y="5166360"/>
            <a:ext cx="612648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投資判断、広報、年間企画、評価レポート運用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Governance / Security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運営・セキュリティ設計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公共性のある拠点として、個人情報を持ちすぎない設計にする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11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" y="1847088"/>
            <a:ext cx="3063240" cy="2743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04672" y="1847088"/>
            <a:ext cx="73152" cy="27432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2011680"/>
            <a:ext cx="267919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データ最小化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2377440"/>
            <a:ext cx="2651760" cy="20848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サイネージ反応や回遊効果は集計値中心。個人を識別する情報は原則扱わない。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224528" y="1847088"/>
            <a:ext cx="3063240" cy="2743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224528" y="1847088"/>
            <a:ext cx="73152" cy="27432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25696" y="2011680"/>
            <a:ext cx="267919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掲載許諾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25696" y="2377440"/>
            <a:ext cx="2651760" cy="20848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地域事業者名、写真、ロゴ、イベント情報は掲載前に許諾と更新責任を確認する。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644383" y="1847088"/>
            <a:ext cx="3063240" cy="2743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644383" y="1847088"/>
            <a:ext cx="73152" cy="2743200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845551" y="2011680"/>
            <a:ext cx="267919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公共情報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45551" y="2377440"/>
            <a:ext cx="2651760" cy="20848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災害・道路・天候などの情報は出典、更新時刻、責任範囲を明示する。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" y="5230368"/>
            <a:ext cx="9601200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182C3A"/>
                </a:solidFill>
                <a:latin typeface="Hiragino Sans"/>
              </a:rPr>
              <a:t>デザイン上も、富士山の景観性と公共施設らしい信頼感を優先する。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次の作業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PPTをたたき台に、候補地・運営主体・実証範囲を絞り込む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" y="1901952"/>
            <a:ext cx="6537960" cy="3200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候補地・想定施設規模・駐車場/交通動線の前提を確認する。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御殿場らしい重点テーマを、富士山眺望、食、買い物、交通、防災、学びのどこに置くか決める。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慶應義塾大学大学院SDM関連ラボ、KGRIとの関与の形を整理する。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その他の連携候補は、名称非開示のままカテゴリと役割だけをリスト化する。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年度収益は数値を置く前に、検証KPIと収益源候補を合意する。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818120" y="2048256"/>
            <a:ext cx="2834640" cy="2395728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818120" y="2048256"/>
            <a:ext cx="73152" cy="2395728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19288" y="2212848"/>
            <a:ext cx="245059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たたき台の使い方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19288" y="2578608"/>
            <a:ext cx="2423160" cy="173736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関係者に見せる前段階では、固有名・金額・土地条件をあえて入れず、構想の方向性だけを確認する。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82127" y="4773168"/>
            <a:ext cx="274320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900" b="0">
                <a:solidFill>
                  <a:srgbClr val="5F6E76"/>
                </a:solidFill>
                <a:latin typeface="Hiragino Sans"/>
              </a:rPr>
              <a:t>Draft prepared for discussion / 2026-07-12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Starting Point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検討の前提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既存案の骨子を、御殿場の地域文脈に合わせて再構成する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" y="2139696"/>
            <a:ext cx="6217920" cy="2926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32"/>
              </a:spcAft>
              <a:defRPr sz="1800">
                <a:solidFill>
                  <a:srgbClr val="1F2930"/>
                </a:solidFill>
                <a:latin typeface="Hiragino Sans"/>
              </a:defRPr>
            </a:pPr>
            <a:r>
              <a:t>道の駅を、単なる休憩・物販施設ではなく「富士山麓の地域価値を編集する拠点」として設計する。</a:t>
            </a:r>
          </a:p>
          <a:p>
            <a:pPr>
              <a:spcAft>
                <a:spcPts val="432"/>
              </a:spcAft>
              <a:defRPr sz="1800">
                <a:solidFill>
                  <a:srgbClr val="1F2930"/>
                </a:solidFill>
                <a:latin typeface="Hiragino Sans"/>
              </a:defRPr>
            </a:pPr>
            <a:r>
              <a:t>観光、交通、地域産品、学び、実証、防災情報を束ね、訪問者と地域をつなぐ入口にする。</a:t>
            </a:r>
          </a:p>
          <a:p>
            <a:pPr>
              <a:spcAft>
                <a:spcPts val="432"/>
              </a:spcAft>
              <a:defRPr sz="1800">
                <a:solidFill>
                  <a:srgbClr val="1F2930"/>
                </a:solidFill>
                <a:latin typeface="Hiragino Sans"/>
              </a:defRPr>
            </a:pPr>
            <a:r>
              <a:t>現段階では、具体的な収益数値を置かず、収益源・運営機能・検証指標の設計に集中する。</a:t>
            </a:r>
          </a:p>
          <a:p>
            <a:pPr>
              <a:spcAft>
                <a:spcPts val="432"/>
              </a:spcAft>
              <a:defRPr sz="1800">
                <a:solidFill>
                  <a:srgbClr val="1F2930"/>
                </a:solidFill>
                <a:latin typeface="Hiragino Sans"/>
              </a:defRPr>
            </a:pPr>
            <a:r>
              <a:t>連携先名は、慶應義塾大学大学院SDM関連ラボ、KGRI以外はカテゴリ表記に留める。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52360" y="2066543"/>
            <a:ext cx="3246120" cy="24231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452360" y="2066543"/>
            <a:ext cx="73152" cy="242316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53528" y="2231135"/>
            <a:ext cx="286207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テーマカラー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53528" y="2596895"/>
            <a:ext cx="2834640" cy="17647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富士山の青、雪の白、山麓の緑、火山灰土のグレー、朝日の金を基調にする。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699248" y="4828032"/>
            <a:ext cx="1170432" cy="329184"/>
          </a:xfrm>
          <a:prstGeom prst="round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0" y="4901184"/>
            <a:ext cx="1024128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Fuji Blue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15984" y="4828032"/>
            <a:ext cx="1170432" cy="329184"/>
          </a:xfrm>
          <a:prstGeom prst="round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089136" y="4901184"/>
            <a:ext cx="1024128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182C3A"/>
                </a:solidFill>
                <a:latin typeface="Hiragino Sans"/>
              </a:rPr>
              <a:t>Snow White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699248" y="5266944"/>
            <a:ext cx="1170432" cy="329184"/>
          </a:xfrm>
          <a:prstGeom prst="round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0" y="5340096"/>
            <a:ext cx="1024128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FFFFFF"/>
                </a:solidFill>
                <a:latin typeface="Hiragino Sans"/>
              </a:rPr>
              <a:t>Forest Green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015984" y="5266944"/>
            <a:ext cx="1170432" cy="329184"/>
          </a:xfrm>
          <a:prstGeom prst="round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089136" y="5340096"/>
            <a:ext cx="1024128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182C3A"/>
                </a:solidFill>
                <a:latin typeface="Hiragino Sans"/>
              </a:rPr>
              <a:t>Sunrise Gold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Gotemba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御殿場で組み替える理由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富士山麓の来訪動線と地域資源を、滞在・回遊・学びに変換する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" y="2029968"/>
            <a:ext cx="3154680" cy="18288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804672" y="2029968"/>
            <a:ext cx="73152" cy="18288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2194560"/>
            <a:ext cx="277063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富士山麓の入口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2560320"/>
            <a:ext cx="2743200" cy="11704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富士山を望む景観と高原性の空気感を、訪問理由そのものにする。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224528" y="2029968"/>
            <a:ext cx="3154680" cy="18288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224528" y="2029968"/>
            <a:ext cx="73152" cy="1828800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25696" y="2194560"/>
            <a:ext cx="277063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広域交通の結節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25696" y="2560320"/>
            <a:ext cx="2743200" cy="11704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高速道路・幹線道路・周辺観光の動線を受け止める休憩/案内拠点にする。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644383" y="2029968"/>
            <a:ext cx="3154680" cy="18288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644383" y="2029968"/>
            <a:ext cx="73152" cy="18288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845551" y="2194560"/>
            <a:ext cx="277063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多目的な来訪需要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45551" y="2560320"/>
            <a:ext cx="2743200" cy="11704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買い物、観光、ドライブ、アウトドア、イベント来訪を地域消費に接続する。</a:t>
            </a:r>
          </a:p>
        </p:txBody>
      </p:sp>
      <p:sp>
        <p:nvSpPr>
          <p:cNvPr id="25" name="Chevron 24"/>
          <p:cNvSpPr/>
          <p:nvPr/>
        </p:nvSpPr>
        <p:spPr>
          <a:xfrm>
            <a:off x="2103120" y="4572000"/>
            <a:ext cx="914400" cy="475488"/>
          </a:xfrm>
          <a:prstGeom prst="chevron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Chevron 25"/>
          <p:cNvSpPr/>
          <p:nvPr/>
        </p:nvSpPr>
        <p:spPr>
          <a:xfrm>
            <a:off x="3703320" y="4572000"/>
            <a:ext cx="914400" cy="475488"/>
          </a:xfrm>
          <a:prstGeom prst="chevron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Chevron 26"/>
          <p:cNvSpPr/>
          <p:nvPr/>
        </p:nvSpPr>
        <p:spPr>
          <a:xfrm>
            <a:off x="5303520" y="4572000"/>
            <a:ext cx="914400" cy="475488"/>
          </a:xfrm>
          <a:prstGeom prst="chevron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Chevron 27"/>
          <p:cNvSpPr/>
          <p:nvPr/>
        </p:nvSpPr>
        <p:spPr>
          <a:xfrm>
            <a:off x="6903720" y="4572000"/>
            <a:ext cx="914400" cy="475488"/>
          </a:xfrm>
          <a:prstGeom prst="chevron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51560" y="4645152"/>
            <a:ext cx="96012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500" b="1">
                <a:solidFill>
                  <a:srgbClr val="5F6E76"/>
                </a:solidFill>
                <a:latin typeface="Hiragino Sans"/>
              </a:rPr>
              <a:t>通過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0" y="4645152"/>
            <a:ext cx="96012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500" b="1">
                <a:solidFill>
                  <a:srgbClr val="1E597A"/>
                </a:solidFill>
                <a:latin typeface="Hiragino Sans"/>
              </a:rPr>
              <a:t>休憩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43400" y="4645152"/>
            <a:ext cx="96012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500" b="1">
                <a:solidFill>
                  <a:srgbClr val="2A6949"/>
                </a:solidFill>
                <a:latin typeface="Hiragino Sans"/>
              </a:rPr>
              <a:t>発見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4645152"/>
            <a:ext cx="96012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500" b="1">
                <a:solidFill>
                  <a:srgbClr val="2A6949"/>
                </a:solidFill>
                <a:latin typeface="Hiragino Sans"/>
              </a:rPr>
              <a:t>回遊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43800" y="4645152"/>
            <a:ext cx="960120" cy="21945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500" b="1">
                <a:solidFill>
                  <a:srgbClr val="E5A33E"/>
                </a:solidFill>
                <a:latin typeface="Hiragino Sans"/>
              </a:rPr>
              <a:t>再訪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Core Concept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基本コンセプト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Fuji Gateway Living Lab: 道の駅を地域実証と回遊の入口にする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04</a:t>
            </a:r>
          </a:p>
        </p:txBody>
      </p:sp>
      <p:sp>
        <p:nvSpPr>
          <p:cNvPr id="13" name="Oval 12"/>
          <p:cNvSpPr/>
          <p:nvPr/>
        </p:nvSpPr>
        <p:spPr>
          <a:xfrm>
            <a:off x="868680" y="1920240"/>
            <a:ext cx="3017520" cy="3017520"/>
          </a:xfrm>
          <a:prstGeom prst="ellips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98448" y="2724912"/>
            <a:ext cx="2139696" cy="7498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FFFFFF"/>
                </a:solidFill>
                <a:latin typeface="Hiragino Sans"/>
              </a:rPr>
              <a:t>富士山麓
ゲートウェイ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79392" y="1783080"/>
            <a:ext cx="2788920" cy="144475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79392" y="1783080"/>
            <a:ext cx="73152" cy="1444752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80560" y="1947672"/>
            <a:ext cx="240487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1. 休む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2313432"/>
            <a:ext cx="2377440" cy="7863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眺望・休憩・地域情報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33488" y="1783080"/>
            <a:ext cx="2788920" cy="144475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33488" y="1783080"/>
            <a:ext cx="73152" cy="1444752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34656" y="1947672"/>
            <a:ext cx="240487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2. 買う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34656" y="2313432"/>
            <a:ext cx="2377440" cy="7863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地域産品・食・体験予約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79392" y="3822191"/>
            <a:ext cx="2788920" cy="144475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279392" y="3822191"/>
            <a:ext cx="73152" cy="144475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80560" y="3986783"/>
            <a:ext cx="240487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3. 学ぶ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80560" y="4352543"/>
            <a:ext cx="2377440" cy="7863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SDM/KGRI連携の展示・対話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333488" y="3822191"/>
            <a:ext cx="2788920" cy="144475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33488" y="3822191"/>
            <a:ext cx="73152" cy="1444752"/>
          </a:xfrm>
          <a:prstGeom prst="rect">
            <a:avLst/>
          </a:prstGeom>
          <a:solidFill>
            <a:srgbClr val="6A56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534656" y="3986783"/>
            <a:ext cx="240487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4. 試す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34656" y="4352543"/>
            <a:ext cx="2377440" cy="7863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AIサイネージ・回遊実証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Visitor Journey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体験設計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来訪者の1回の立ち寄りを、地域への複数接点に変える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05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58368" y="2121408"/>
            <a:ext cx="1874519" cy="1965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2331720"/>
            <a:ext cx="1517904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700" b="1">
                <a:solidFill>
                  <a:srgbClr val="1E597A"/>
                </a:solidFill>
                <a:latin typeface="Hiragino Sans"/>
              </a:rPr>
              <a:t>到着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4672" y="2770632"/>
            <a:ext cx="1554480" cy="8412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000" b="0">
                <a:solidFill>
                  <a:srgbClr val="1F2930"/>
                </a:solidFill>
                <a:latin typeface="Hiragino Sans"/>
              </a:rPr>
              <a:t>富士山ビュー
混雑・天候・道路情報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2377440" y="2816352"/>
            <a:ext cx="658368" cy="384048"/>
          </a:xfrm>
          <a:prstGeom prst="rightArrow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2898648" y="2121408"/>
            <a:ext cx="1874519" cy="1965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063240" y="2331720"/>
            <a:ext cx="1517904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700" b="1">
                <a:solidFill>
                  <a:srgbClr val="1E597A"/>
                </a:solidFill>
                <a:latin typeface="Hiragino Sans"/>
              </a:rPr>
              <a:t>発見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4952" y="2770632"/>
            <a:ext cx="1554480" cy="8412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000" b="0">
                <a:solidFill>
                  <a:srgbClr val="1F2930"/>
                </a:solidFill>
                <a:latin typeface="Hiragino Sans"/>
              </a:rPr>
              <a:t>地域テーマ展示
旬の食・体験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4617720" y="2816352"/>
            <a:ext cx="658368" cy="384048"/>
          </a:xfrm>
          <a:prstGeom prst="rightArrow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5138928" y="2121408"/>
            <a:ext cx="1874519" cy="1965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303520" y="2331720"/>
            <a:ext cx="1517904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700" b="1">
                <a:solidFill>
                  <a:srgbClr val="1E597A"/>
                </a:solidFill>
                <a:latin typeface="Hiragino Sans"/>
              </a:rPr>
              <a:t>選択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85232" y="2770632"/>
            <a:ext cx="1554480" cy="8412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000" b="0">
                <a:solidFill>
                  <a:srgbClr val="1F2930"/>
                </a:solidFill>
                <a:latin typeface="Hiragino Sans"/>
              </a:rPr>
              <a:t>目的別おすすめ
30分/半日/1日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6858000" y="2816352"/>
            <a:ext cx="658368" cy="384048"/>
          </a:xfrm>
          <a:prstGeom prst="rightArrow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7379208" y="2121408"/>
            <a:ext cx="1874519" cy="1965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543800" y="2331720"/>
            <a:ext cx="1517904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700" b="1">
                <a:solidFill>
                  <a:srgbClr val="1E597A"/>
                </a:solidFill>
                <a:latin typeface="Hiragino Sans"/>
              </a:rPr>
              <a:t>回遊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525512" y="2770632"/>
            <a:ext cx="1554480" cy="8412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000" b="0">
                <a:solidFill>
                  <a:srgbClr val="1F2930"/>
                </a:solidFill>
                <a:latin typeface="Hiragino Sans"/>
              </a:rPr>
              <a:t>周辺施設・自然・食へ
名前は非開示で連携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9098280" y="2816352"/>
            <a:ext cx="658368" cy="384048"/>
          </a:xfrm>
          <a:prstGeom prst="rightArrow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9619488" y="2121408"/>
            <a:ext cx="1874519" cy="19659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784080" y="2331720"/>
            <a:ext cx="1517904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700" b="1">
                <a:solidFill>
                  <a:srgbClr val="1E597A"/>
                </a:solidFill>
                <a:latin typeface="Hiragino Sans"/>
              </a:rPr>
              <a:t>再訪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65792" y="2770632"/>
            <a:ext cx="1554480" cy="8412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000" b="0">
                <a:solidFill>
                  <a:srgbClr val="1F2930"/>
                </a:solidFill>
                <a:latin typeface="Hiragino Sans"/>
              </a:rPr>
              <a:t>季節企画
学び・イベント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0120" y="4983480"/>
            <a:ext cx="896112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182C3A"/>
                </a:solidFill>
                <a:latin typeface="Hiragino Sans"/>
              </a:rPr>
              <a:t>ポイント: 施設内で完結させず、地域回遊を生む案内と予約・参加導線を持たせる。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AI Signage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AIサイネージの役割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情報掲示ではなく、地域回遊と学習データをつくる媒体にする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" y="2048256"/>
            <a:ext cx="5715000" cy="3108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天候・道路・混雑・イベントの状況に応じて、表示内容を時間帯別に切り替える。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来訪目的別に、休憩、食、景観、買い物、自然、学び、防災情報を提示する。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表示内容の反応を集計し、どの情報が回遊や購買につながったかを検証する。</a:t>
            </a:r>
          </a:p>
          <a:p>
            <a:pPr>
              <a:spcAft>
                <a:spcPts val="432"/>
              </a:spcAft>
              <a:defRPr sz="1600">
                <a:solidFill>
                  <a:srgbClr val="1F2930"/>
                </a:solidFill>
                <a:latin typeface="Hiragino Sans"/>
              </a:defRPr>
            </a:pPr>
            <a:r>
              <a:t>個人を追跡しない設計を前提に、施設運営・地域企画に使える集計データへ変換する。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086600" y="1783080"/>
            <a:ext cx="3337560" cy="2761488"/>
          </a:xfrm>
          <a:prstGeom prst="roundRect">
            <a:avLst/>
          </a:prstGeom>
          <a:solidFill>
            <a:srgbClr val="182C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98079" y="2212848"/>
            <a:ext cx="246888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800" b="1">
                <a:solidFill>
                  <a:srgbClr val="FFFFFF"/>
                </a:solidFill>
                <a:latin typeface="Hiragino Sans"/>
              </a:rPr>
              <a:t>今日の富士山麓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16368" y="2761488"/>
            <a:ext cx="2450592" cy="10058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400" b="0">
                <a:solidFill>
                  <a:srgbClr val="B8DEEB"/>
                </a:solidFill>
                <a:latin typeface="Hiragino Sans"/>
              </a:rPr>
              <a:t>天候 / 道路 / 混雑 / 体験
おすすめルート
地域イベント
防災・避難情報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412480" y="4544568"/>
            <a:ext cx="621792" cy="658368"/>
          </a:xfrm>
          <a:prstGeom prst="rect">
            <a:avLst/>
          </a:prstGeom>
          <a:solidFill>
            <a:srgbClr val="6A56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Program Menu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プログラム案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地域名や事業者名は伏せ、機能単位で整理する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07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187451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13232" y="1874519"/>
            <a:ext cx="73152" cy="141732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203911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富士山麓マーケット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240487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地域産品、朝食、軽食、季節商品、土産の編集棚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279392" y="187451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279392" y="1874519"/>
            <a:ext cx="73152" cy="141732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80560" y="203911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回遊案内カウンター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60" y="240487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周辺観光、自然、買い物、体験、交通の目的別案内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845552" y="187451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845552" y="1874519"/>
            <a:ext cx="73152" cy="1417320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046720" y="203911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学びのミニ展示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0" y="240487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SDM/KGRI連携テーマを来訪者向けに翻訳する展示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3232" y="374903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13232" y="3749039"/>
            <a:ext cx="73152" cy="1417320"/>
          </a:xfrm>
          <a:prstGeom prst="rect">
            <a:avLst/>
          </a:prstGeom>
          <a:solidFill>
            <a:srgbClr val="6A56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391363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地域イベント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427939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週末企画、季節フェア、親子向け体験、地元発信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279392" y="374903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279392" y="3749039"/>
            <a:ext cx="73152" cy="141732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480560" y="391363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防災・交通情報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80560" y="427939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富士山麓ならではの天候・道路・避難情報の掲示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845552" y="3749039"/>
            <a:ext cx="3090672" cy="141732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7845552" y="3749039"/>
            <a:ext cx="73152" cy="1417320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046720" y="3913631"/>
            <a:ext cx="2706624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実証フィールド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46720" y="4279391"/>
            <a:ext cx="2679192" cy="7589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AIサイネージ、回遊データ、地域課題の共同検証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Collaboration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連携体制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慶應義塾関係以外の固有名は、現段階では伏せる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08</a:t>
            </a:r>
          </a:p>
        </p:txBody>
      </p:sp>
      <p:sp>
        <p:nvSpPr>
          <p:cNvPr id="13" name="Oval 12"/>
          <p:cNvSpPr/>
          <p:nvPr/>
        </p:nvSpPr>
        <p:spPr>
          <a:xfrm>
            <a:off x="4526280" y="2121408"/>
            <a:ext cx="2743200" cy="2011680"/>
          </a:xfrm>
          <a:prstGeom prst="ellips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47488" y="2743200"/>
            <a:ext cx="1700784" cy="53035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FFFFFF"/>
                </a:solidFill>
                <a:latin typeface="Hiragino Sans"/>
              </a:rPr>
              <a:t>道の駅
運営母体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1691640"/>
            <a:ext cx="2743200" cy="117043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14400" y="1691640"/>
            <a:ext cx="73152" cy="117043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15568" y="1856232"/>
            <a:ext cx="235915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慶應義塾大学大学院
SDM関連ラボ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5568" y="2221992"/>
            <a:ext cx="2331720" cy="51206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共同企画・展示・実証・評価の役割を分担</a:t>
            </a:r>
          </a:p>
        </p:txBody>
      </p:sp>
      <p:sp>
        <p:nvSpPr>
          <p:cNvPr id="19" name="Straight Connector 18"/>
          <p:cNvSpPr/>
          <p:nvPr/>
        </p:nvSpPr>
        <p:spPr>
          <a:xfrm>
            <a:off x="3657600" y="2286000"/>
            <a:ext cx="987552" cy="0"/>
          </a:xfrm>
          <a:prstGeom prst="lineInv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1143000" y="4187952"/>
            <a:ext cx="2743200" cy="117043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143000" y="4187952"/>
            <a:ext cx="73152" cy="117043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344168" y="4352544"/>
            <a:ext cx="235915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KGRI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44168" y="4718304"/>
            <a:ext cx="2331720" cy="51206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共同企画・展示・実証・評価の役割を分担</a:t>
            </a:r>
          </a:p>
        </p:txBody>
      </p:sp>
      <p:sp>
        <p:nvSpPr>
          <p:cNvPr id="24" name="Straight Connector 23"/>
          <p:cNvSpPr/>
          <p:nvPr/>
        </p:nvSpPr>
        <p:spPr>
          <a:xfrm>
            <a:off x="3657600" y="4782312"/>
            <a:ext cx="987552" cy="0"/>
          </a:xfrm>
          <a:prstGeom prst="lineInv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065008" y="1691640"/>
            <a:ext cx="2743200" cy="117043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065008" y="1691640"/>
            <a:ext cx="73152" cy="1170432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66176" y="1856232"/>
            <a:ext cx="235915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地域交通・観光関係者
名称非開示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66176" y="2221992"/>
            <a:ext cx="2331720" cy="51206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共同企画・展示・実証・評価の役割を分担</a:t>
            </a:r>
          </a:p>
        </p:txBody>
      </p:sp>
      <p:sp>
        <p:nvSpPr>
          <p:cNvPr id="29" name="Straight Connector 28"/>
          <p:cNvSpPr/>
          <p:nvPr/>
        </p:nvSpPr>
        <p:spPr>
          <a:xfrm>
            <a:off x="7406640" y="2286000"/>
            <a:ext cx="-502920" cy="0"/>
          </a:xfrm>
          <a:prstGeom prst="lineInv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065008" y="4187952"/>
            <a:ext cx="2743200" cy="117043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065008" y="4187952"/>
            <a:ext cx="73152" cy="1170432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66176" y="4352544"/>
            <a:ext cx="2359152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地域商業・産品関係者
名称非開示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66176" y="4718304"/>
            <a:ext cx="2331720" cy="51206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共同企画・展示・実証・評価の役割を分担</a:t>
            </a:r>
          </a:p>
        </p:txBody>
      </p:sp>
      <p:sp>
        <p:nvSpPr>
          <p:cNvPr id="34" name="Straight Connector 33"/>
          <p:cNvSpPr/>
          <p:nvPr/>
        </p:nvSpPr>
        <p:spPr>
          <a:xfrm>
            <a:off x="7406640" y="4782312"/>
            <a:ext cx="-502920" cy="0"/>
          </a:xfrm>
          <a:prstGeom prst="lineInv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60120" y="5705856"/>
            <a:ext cx="8961120" cy="29260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182C3A"/>
                </a:solidFill>
                <a:latin typeface="Hiragino Sans"/>
              </a:rPr>
              <a:t>名前を出す段階になったら、協力内容・掲載許諾・役割を個別に確認する。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1168" y="0"/>
            <a:ext cx="45720" cy="6858000"/>
          </a:xfrm>
          <a:prstGeom prst="rect">
            <a:avLst/>
          </a:prstGeom>
          <a:solidFill>
            <a:srgbClr val="E5A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438912"/>
            <a:ext cx="6217920" cy="310896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000" b="1">
                <a:solidFill>
                  <a:srgbClr val="2A6949"/>
                </a:solidFill>
                <a:latin typeface="Hiragino Sans"/>
              </a:rPr>
              <a:t>Revenue Outlook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786384"/>
            <a:ext cx="7589520" cy="7772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2800" b="1">
                <a:solidFill>
                  <a:srgbClr val="182C3A"/>
                </a:solidFill>
                <a:latin typeface="Hiragino Sans"/>
              </a:rPr>
              <a:t>年度の収益見通し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" y="1499616"/>
            <a:ext cx="7315200" cy="38404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F6E76"/>
                </a:solidFill>
                <a:latin typeface="Hiragino Sans"/>
              </a:rPr>
              <a:t>現段階では具体的な数値を置かず、収益源と検証項目だけを整理する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8942832" y="5074920"/>
            <a:ext cx="2560320" cy="987552"/>
          </a:xfrm>
          <a:prstGeom prst="triangle">
            <a:avLst/>
          </a:prstGeom>
          <a:solidFill>
            <a:srgbClr val="1E59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Isosceles Triangle 8"/>
          <p:cNvSpPr/>
          <p:nvPr/>
        </p:nvSpPr>
        <p:spPr>
          <a:xfrm>
            <a:off x="9864547" y="5144048"/>
            <a:ext cx="716889" cy="276514"/>
          </a:xfrm>
          <a:prstGeom prst="triangle">
            <a:avLst/>
          </a:prstGeom>
          <a:solidFill>
            <a:srgbClr val="F8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531352" y="5914339"/>
            <a:ext cx="3383280" cy="164592"/>
          </a:xfrm>
          <a:prstGeom prst="rect">
            <a:avLst/>
          </a:prstGeom>
          <a:solidFill>
            <a:srgbClr val="2A694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070848" y="5943965"/>
            <a:ext cx="2304288" cy="109728"/>
          </a:xfrm>
          <a:prstGeom prst="ellipse">
            <a:avLst/>
          </a:prstGeom>
          <a:solidFill>
            <a:srgbClr val="B8DE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281160" y="6473952"/>
            <a:ext cx="2148840" cy="20116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r">
              <a:lnSpc>
                <a:spcPct val="105000"/>
              </a:lnSpc>
            </a:pPr>
            <a:r>
              <a:rPr sz="700" b="0">
                <a:solidFill>
                  <a:srgbClr val="5F6E76"/>
                </a:solidFill>
                <a:latin typeface="Hiragino Sans"/>
              </a:rPr>
              <a:t>Gotemba Roadside Station Concept Plan | 09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1248" y="1938528"/>
            <a:ext cx="2971800" cy="28803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60704" y="2240280"/>
            <a:ext cx="2505456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1E597A"/>
                </a:solidFill>
                <a:latin typeface="Hiragino Sans"/>
              </a:rPr>
              <a:t>初年度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704" y="2761488"/>
            <a:ext cx="2505456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400" b="1">
                <a:solidFill>
                  <a:srgbClr val="2A6949"/>
                </a:solidFill>
                <a:latin typeface="Hiragino Sans"/>
              </a:rPr>
              <a:t>小さく始める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" y="3246120"/>
            <a:ext cx="2240280" cy="9601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来訪者反応、企画参加、売場構成、表示効果を検証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26464" y="4416552"/>
            <a:ext cx="1792224" cy="329184"/>
          </a:xfrm>
          <a:prstGeom prst="roundRect">
            <a:avLst/>
          </a:prstGeom>
          <a:solidFill>
            <a:srgbClr val="E4EF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499616" y="4489704"/>
            <a:ext cx="1645920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5F6E76"/>
                </a:solidFill>
                <a:latin typeface="Hiragino Sans"/>
              </a:rPr>
              <a:t>具体数値: 未設定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453128" y="1938528"/>
            <a:ext cx="2971800" cy="28803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72584" y="2240280"/>
            <a:ext cx="2505456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1E597A"/>
                </a:solidFill>
                <a:latin typeface="Hiragino Sans"/>
              </a:rPr>
              <a:t>2年目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72584" y="2761488"/>
            <a:ext cx="2505456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400" b="1">
                <a:solidFill>
                  <a:srgbClr val="2A6949"/>
                </a:solidFill>
                <a:latin typeface="Hiragino Sans"/>
              </a:rPr>
              <a:t>運営型を固める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82312" y="3246120"/>
            <a:ext cx="2240280" cy="9601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季節企画、地域回遊、法人/教育利用の継続性を確認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38344" y="4416552"/>
            <a:ext cx="1792224" cy="329184"/>
          </a:xfrm>
          <a:prstGeom prst="roundRect">
            <a:avLst/>
          </a:prstGeom>
          <a:solidFill>
            <a:srgbClr val="E4EF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111496" y="4489704"/>
            <a:ext cx="1645920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5F6E76"/>
                </a:solidFill>
                <a:latin typeface="Hiragino Sans"/>
              </a:rPr>
              <a:t>具体数値: 未設定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65008" y="1938528"/>
            <a:ext cx="2971800" cy="288036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84464" y="2240280"/>
            <a:ext cx="2505456" cy="329184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1E597A"/>
                </a:solidFill>
                <a:latin typeface="Hiragino Sans"/>
              </a:rPr>
              <a:t>3年目以降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84464" y="2761488"/>
            <a:ext cx="2505456" cy="25603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400" b="1">
                <a:solidFill>
                  <a:srgbClr val="2A6949"/>
                </a:solidFill>
                <a:latin typeface="Hiragino Sans"/>
              </a:rPr>
              <a:t>拡張判断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94192" y="3246120"/>
            <a:ext cx="2240280" cy="9601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1100" b="0">
                <a:solidFill>
                  <a:srgbClr val="1F2930"/>
                </a:solidFill>
                <a:latin typeface="Hiragino Sans"/>
              </a:rPr>
              <a:t>施設内収益と地域波及を見ながら投資判断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650224" y="4416552"/>
            <a:ext cx="1792224" cy="329184"/>
          </a:xfrm>
          <a:prstGeom prst="roundRect">
            <a:avLst/>
          </a:prstGeom>
          <a:solidFill>
            <a:srgbClr val="E4EF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723376" y="4489704"/>
            <a:ext cx="1645920" cy="164592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>
              <a:lnSpc>
                <a:spcPct val="105000"/>
              </a:lnSpc>
            </a:pPr>
            <a:r>
              <a:rPr sz="800" b="1">
                <a:solidFill>
                  <a:srgbClr val="5F6E76"/>
                </a:solidFill>
                <a:latin typeface="Hiragino Sans"/>
              </a:rPr>
              <a:t>具体数値: 未設定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0120" y="5532120"/>
            <a:ext cx="9966960" cy="3200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l">
              <a:lnSpc>
                <a:spcPct val="105000"/>
              </a:lnSpc>
            </a:pPr>
            <a:r>
              <a:rPr sz="1400" b="0">
                <a:solidFill>
                  <a:srgbClr val="182C3A"/>
                </a:solidFill>
                <a:latin typeface="Hiragino Sans"/>
              </a:rPr>
              <a:t>収益源候補: 物販/飲食、催事、広告・サイネージ、体験予約、スペース利用、共同研究・実証費。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